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Nunit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83ab9d9ba_2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83ab9d9ba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e83ab9d9ba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e83ab9d9ba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e83ab9d9ba_2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e83ab9d9ba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e83ab9d9ba_2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e83ab9d9ba_2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e83ab9d9ba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e83ab9d9ba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83ab9d9ba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83ab9d9ba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e83ab9d9ba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e83ab9d9b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e83ab9d9ba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e83ab9d9ba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eac868682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eac86868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ac868682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ac868682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e83ab9d9ba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e83ab9d9b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eadf6343a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eadf6343a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e83ab9d9ba_3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e83ab9d9ba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eadf6343a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eadf6343a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eae3749595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eae374959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e83ab9d9ba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e83ab9d9ba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e83ab9d9ba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e83ab9d9b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e83ab9d9ba_2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e83ab9d9ba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e83ab9d9ba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e83ab9d9ba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e83ab9d9ba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e83ab9d9ba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83ab9d9ba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83ab9d9ba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e83ab9d9ba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e83ab9d9ba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conociendogithub.readthedocs.io/en/latest/data/dinamica-de-uso/" TargetMode="External"/><Relationship Id="rId7" Type="http://schemas.openxmlformats.org/officeDocument/2006/relationships/hyperlink" Target="https://developer.mozilla.org/es/docs/Learn/Common_questions/Using_Github_pages"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desarrolloweb.com/manuales/manual-de-git.html" TargetMode="External"/><Relationship Id="rId5" Type="http://schemas.openxmlformats.org/officeDocument/2006/relationships/hyperlink" Target="https://www.freecodecamp.org/espanol/news/como-hacer-tu-primer-pull-request-en-github/" TargetMode="External"/><Relationship Id="rId4" Type="http://schemas.openxmlformats.org/officeDocument/2006/relationships/hyperlink" Target="https://www.youtube.com/watch?v=3XlZWpLwvv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mailto:pia.brizuela@hotmail.com"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54433" y="1274425"/>
            <a:ext cx="8520600" cy="2052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419" sz="6700" b="1"/>
              <a:t>Guía de Github</a:t>
            </a:r>
            <a:endParaRPr sz="6700" b="1"/>
          </a:p>
        </p:txBody>
      </p:sp>
      <p:sp>
        <p:nvSpPr>
          <p:cNvPr id="129" name="Google Shape;129;p13"/>
          <p:cNvSpPr txBox="1">
            <a:spLocks noGrp="1"/>
          </p:cNvSpPr>
          <p:nvPr>
            <p:ph type="subTitle" idx="1"/>
          </p:nvPr>
        </p:nvSpPr>
        <p:spPr>
          <a:xfrm>
            <a:off x="1858700" y="3413150"/>
            <a:ext cx="1558200" cy="5226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605"/>
              <a:buNone/>
            </a:pPr>
            <a:r>
              <a:rPr lang="es-419" sz="1380"/>
              <a:t>Ana Sofía Brizuela</a:t>
            </a:r>
            <a:endParaRPr sz="1380"/>
          </a:p>
          <a:p>
            <a:pPr marL="0" lvl="0" indent="0" algn="l" rtl="0">
              <a:lnSpc>
                <a:spcPct val="80000"/>
              </a:lnSpc>
              <a:spcBef>
                <a:spcPts val="0"/>
              </a:spcBef>
              <a:spcAft>
                <a:spcPts val="0"/>
              </a:spcAft>
              <a:buSzPts val="605"/>
              <a:buNone/>
            </a:pPr>
            <a:r>
              <a:rPr lang="es-419" sz="1380"/>
              <a:t>Paulina Monroy</a:t>
            </a:r>
            <a:endParaRPr sz="1380"/>
          </a:p>
          <a:p>
            <a:pPr marL="0" lvl="0" indent="0" algn="l" rtl="0">
              <a:lnSpc>
                <a:spcPct val="80000"/>
              </a:lnSpc>
              <a:spcBef>
                <a:spcPts val="0"/>
              </a:spcBef>
              <a:spcAft>
                <a:spcPts val="0"/>
              </a:spcAft>
              <a:buSzPts val="605"/>
              <a:buNone/>
            </a:pPr>
            <a:r>
              <a:rPr lang="es-419" sz="1380"/>
              <a:t>Paulo Ayala</a:t>
            </a:r>
            <a:endParaRPr sz="1380"/>
          </a:p>
        </p:txBody>
      </p:sp>
      <p:pic>
        <p:nvPicPr>
          <p:cNvPr id="130" name="Google Shape;130;p13"/>
          <p:cNvPicPr preferRelativeResize="0"/>
          <p:nvPr/>
        </p:nvPicPr>
        <p:blipFill>
          <a:blip r:embed="rId3">
            <a:alphaModFix/>
          </a:blip>
          <a:stretch>
            <a:fillRect/>
          </a:stretch>
        </p:blipFill>
        <p:spPr>
          <a:xfrm>
            <a:off x="4968975" y="2987925"/>
            <a:ext cx="2966723" cy="16687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2"/>
          <p:cNvSpPr txBox="1">
            <a:spLocks noGrp="1"/>
          </p:cNvSpPr>
          <p:nvPr>
            <p:ph type="body" idx="1"/>
          </p:nvPr>
        </p:nvSpPr>
        <p:spPr>
          <a:xfrm>
            <a:off x="819150" y="980550"/>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Por último seleccionar “Create a repository” y listo se ha creado un repositorio.</a:t>
            </a:r>
            <a:endParaRPr/>
          </a:p>
        </p:txBody>
      </p:sp>
      <p:pic>
        <p:nvPicPr>
          <p:cNvPr id="191" name="Google Shape;191;p22"/>
          <p:cNvPicPr preferRelativeResize="0"/>
          <p:nvPr/>
        </p:nvPicPr>
        <p:blipFill>
          <a:blip r:embed="rId3">
            <a:alphaModFix/>
          </a:blip>
          <a:stretch>
            <a:fillRect/>
          </a:stretch>
        </p:blipFill>
        <p:spPr>
          <a:xfrm>
            <a:off x="819150" y="1516127"/>
            <a:ext cx="7505700" cy="248737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Describir el proyecto a más detalle</a:t>
            </a:r>
            <a:endParaRPr/>
          </a:p>
        </p:txBody>
      </p:sp>
      <p:sp>
        <p:nvSpPr>
          <p:cNvPr id="197" name="Google Shape;197;p23"/>
          <p:cNvSpPr txBox="1">
            <a:spLocks noGrp="1"/>
          </p:cNvSpPr>
          <p:nvPr>
            <p:ph type="body" idx="1"/>
          </p:nvPr>
        </p:nvSpPr>
        <p:spPr>
          <a:xfrm>
            <a:off x="819150" y="14995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Los archivos README son un excelente lugar para describir su proyecto con más detalle o agregar documentación, como cómo instalar o usar su proyecto. El contenido de su archivo README se muestra automáticamente en la página principal del repositorio.</a:t>
            </a:r>
            <a:endParaRPr/>
          </a:p>
          <a:p>
            <a:pPr marL="0" lvl="0" indent="0" algn="l" rtl="0">
              <a:spcBef>
                <a:spcPts val="1200"/>
              </a:spcBef>
              <a:spcAft>
                <a:spcPts val="0"/>
              </a:spcAft>
              <a:buNone/>
            </a:pPr>
            <a:r>
              <a:rPr lang="es-419"/>
              <a:t>Para esto seleccionaremos el botón “Add a README”</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98" name="Google Shape;198;p23"/>
          <p:cNvPicPr preferRelativeResize="0"/>
          <p:nvPr/>
        </p:nvPicPr>
        <p:blipFill rotWithShape="1">
          <a:blip r:embed="rId3">
            <a:alphaModFix/>
          </a:blip>
          <a:srcRect l="3917" t="47084" r="27466" b="32724"/>
          <a:stretch/>
        </p:blipFill>
        <p:spPr>
          <a:xfrm>
            <a:off x="819150" y="2857525"/>
            <a:ext cx="7249799" cy="11993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body" idx="1"/>
          </p:nvPr>
        </p:nvSpPr>
        <p:spPr>
          <a:xfrm>
            <a:off x="707950" y="609850"/>
            <a:ext cx="76761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En la pestaña “Edit new file”, se añade la descripción y en la pestaña “Preview” se verán los cambios realizados.</a:t>
            </a:r>
            <a:endParaRPr/>
          </a:p>
        </p:txBody>
      </p:sp>
      <p:pic>
        <p:nvPicPr>
          <p:cNvPr id="204" name="Google Shape;204;p24"/>
          <p:cNvPicPr preferRelativeResize="0"/>
          <p:nvPr/>
        </p:nvPicPr>
        <p:blipFill rotWithShape="1">
          <a:blip r:embed="rId3">
            <a:alphaModFix/>
          </a:blip>
          <a:srcRect l="650" t="35758" r="69351" b="31060"/>
          <a:stretch/>
        </p:blipFill>
        <p:spPr>
          <a:xfrm>
            <a:off x="745050" y="1208275"/>
            <a:ext cx="3635448" cy="2260850"/>
          </a:xfrm>
          <a:prstGeom prst="rect">
            <a:avLst/>
          </a:prstGeom>
          <a:noFill/>
          <a:ln>
            <a:noFill/>
          </a:ln>
        </p:spPr>
      </p:pic>
      <p:pic>
        <p:nvPicPr>
          <p:cNvPr id="205" name="Google Shape;205;p24"/>
          <p:cNvPicPr preferRelativeResize="0"/>
          <p:nvPr/>
        </p:nvPicPr>
        <p:blipFill rotWithShape="1">
          <a:blip r:embed="rId4">
            <a:alphaModFix/>
          </a:blip>
          <a:srcRect l="6569" t="13843" r="65780" b="36980"/>
          <a:stretch/>
        </p:blipFill>
        <p:spPr>
          <a:xfrm>
            <a:off x="4686325" y="1068850"/>
            <a:ext cx="3549500" cy="3549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body" idx="1"/>
          </p:nvPr>
        </p:nvSpPr>
        <p:spPr>
          <a:xfrm>
            <a:off x="819150" y="522075"/>
            <a:ext cx="7505700" cy="33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En la parte inferior de la página, se escribe un mensaje de confirmación breve que describa el cambio que realizó en el archivo. </a:t>
            </a:r>
            <a:endParaRPr/>
          </a:p>
          <a:p>
            <a:pPr marL="0" lvl="0" indent="0" algn="l" rtl="0">
              <a:spcBef>
                <a:spcPts val="1200"/>
              </a:spcBef>
              <a:spcAft>
                <a:spcPts val="0"/>
              </a:spcAft>
              <a:buNone/>
            </a:pPr>
            <a:r>
              <a:rPr lang="es-419"/>
              <a:t>Debajo de los campos del mensaje de confirmación, decida si agregar su confirmación a la branch/rama actual o a una nueva. Si su rama/branch actual es la branch/rama predeterminada, debe elegir crear una nueva branch para su confirmación y luego crear una pull request.</a:t>
            </a:r>
            <a:endParaRPr/>
          </a:p>
          <a:p>
            <a:pPr marL="0" lvl="0" indent="0" algn="l" rtl="0">
              <a:spcBef>
                <a:spcPts val="1200"/>
              </a:spcBef>
              <a:spcAft>
                <a:spcPts val="0"/>
              </a:spcAft>
              <a:buNone/>
            </a:pPr>
            <a:r>
              <a:rPr lang="es-419"/>
              <a:t>Y finalmente seleccionar el botón “Propose new file”</a:t>
            </a:r>
            <a:endParaRPr/>
          </a:p>
          <a:p>
            <a:pPr marL="0" lvl="0" indent="0" algn="l" rtl="0">
              <a:spcBef>
                <a:spcPts val="1200"/>
              </a:spcBef>
              <a:spcAft>
                <a:spcPts val="1200"/>
              </a:spcAft>
              <a:buNone/>
            </a:pPr>
            <a:endParaRPr/>
          </a:p>
        </p:txBody>
      </p:sp>
      <p:pic>
        <p:nvPicPr>
          <p:cNvPr id="211" name="Google Shape;211;p25"/>
          <p:cNvPicPr preferRelativeResize="0"/>
          <p:nvPr/>
        </p:nvPicPr>
        <p:blipFill rotWithShape="1">
          <a:blip r:embed="rId3">
            <a:alphaModFix/>
          </a:blip>
          <a:srcRect l="8275" t="27440" r="26150" b="23346"/>
          <a:stretch/>
        </p:blipFill>
        <p:spPr>
          <a:xfrm>
            <a:off x="1573950" y="2338500"/>
            <a:ext cx="5996101" cy="25300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¿Qué es una branch?</a:t>
            </a:r>
            <a:endParaRPr/>
          </a:p>
        </p:txBody>
      </p:sp>
      <p:sp>
        <p:nvSpPr>
          <p:cNvPr id="217" name="Google Shape;217;p26"/>
          <p:cNvSpPr txBox="1">
            <a:spLocks noGrp="1"/>
          </p:cNvSpPr>
          <p:nvPr>
            <p:ph type="body" idx="1"/>
          </p:nvPr>
        </p:nvSpPr>
        <p:spPr>
          <a:xfrm>
            <a:off x="819150" y="153147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Es una rama diferente a la rama master que tenemos y se utiliza para trabajar de forma colaborativa y eficaz con esto podremos asignarles tareas y ordenar mejor nuestro proyecto.</a:t>
            </a:r>
            <a:endParaRPr/>
          </a:p>
        </p:txBody>
      </p:sp>
      <p:pic>
        <p:nvPicPr>
          <p:cNvPr id="218" name="Google Shape;218;p26"/>
          <p:cNvPicPr preferRelativeResize="0"/>
          <p:nvPr/>
        </p:nvPicPr>
        <p:blipFill>
          <a:blip r:embed="rId3">
            <a:alphaModFix/>
          </a:blip>
          <a:stretch>
            <a:fillRect/>
          </a:stretch>
        </p:blipFill>
        <p:spPr>
          <a:xfrm>
            <a:off x="1679775" y="2479906"/>
            <a:ext cx="5784450" cy="1678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dirty="0"/>
              <a:t>Creación de una </a:t>
            </a:r>
            <a:r>
              <a:rPr lang="es-419" dirty="0" err="1"/>
              <a:t>branch</a:t>
            </a:r>
            <a:endParaRPr dirty="0"/>
          </a:p>
        </p:txBody>
      </p:sp>
      <p:sp>
        <p:nvSpPr>
          <p:cNvPr id="224" name="Google Shape;224;p27"/>
          <p:cNvSpPr txBox="1"/>
          <p:nvPr/>
        </p:nvSpPr>
        <p:spPr>
          <a:xfrm>
            <a:off x="7123675" y="197700"/>
            <a:ext cx="20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25" name="Google Shape;225;p27"/>
          <p:cNvSpPr txBox="1">
            <a:spLocks noGrp="1"/>
          </p:cNvSpPr>
          <p:nvPr>
            <p:ph type="body" idx="1"/>
          </p:nvPr>
        </p:nvSpPr>
        <p:spPr>
          <a:xfrm>
            <a:off x="819150" y="1531475"/>
            <a:ext cx="2450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solidFill>
                  <a:srgbClr val="404040"/>
                </a:solidFill>
                <a:highlight>
                  <a:srgbClr val="FCFCFC"/>
                </a:highlight>
              </a:rPr>
              <a:t>Para crear un rama o branch en GitHub, solo hay que seleccionar el repositorio en el que la quieres crear</a:t>
            </a:r>
            <a:endParaRPr>
              <a:solidFill>
                <a:srgbClr val="404040"/>
              </a:solidFill>
              <a:highlight>
                <a:srgbClr val="FCFCFC"/>
              </a:highlight>
            </a:endParaRPr>
          </a:p>
          <a:p>
            <a:pPr marL="0" lvl="0" indent="0" algn="l" rtl="0">
              <a:spcBef>
                <a:spcPts val="1200"/>
              </a:spcBef>
              <a:spcAft>
                <a:spcPts val="0"/>
              </a:spcAft>
              <a:buNone/>
            </a:pPr>
            <a:r>
              <a:rPr lang="es-419">
                <a:solidFill>
                  <a:srgbClr val="404040"/>
                </a:solidFill>
                <a:highlight>
                  <a:srgbClr val="FCFCFC"/>
                </a:highlight>
              </a:rPr>
              <a:t>En este caso se llama “Simulacion_Matematica”</a:t>
            </a:r>
            <a:endParaRPr>
              <a:solidFill>
                <a:srgbClr val="404040"/>
              </a:solidFill>
              <a:highlight>
                <a:srgbClr val="FCFCFC"/>
              </a:highlight>
            </a:endParaRPr>
          </a:p>
          <a:p>
            <a:pPr marL="0" lvl="0" indent="0" algn="l" rtl="0">
              <a:spcBef>
                <a:spcPts val="1200"/>
              </a:spcBef>
              <a:spcAft>
                <a:spcPts val="1200"/>
              </a:spcAft>
              <a:buNone/>
            </a:pPr>
            <a:endParaRPr/>
          </a:p>
        </p:txBody>
      </p:sp>
      <p:pic>
        <p:nvPicPr>
          <p:cNvPr id="226" name="Google Shape;226;p27"/>
          <p:cNvPicPr preferRelativeResize="0"/>
          <p:nvPr/>
        </p:nvPicPr>
        <p:blipFill rotWithShape="1">
          <a:blip r:embed="rId3">
            <a:alphaModFix/>
          </a:blip>
          <a:srcRect r="36768"/>
          <a:stretch/>
        </p:blipFill>
        <p:spPr>
          <a:xfrm>
            <a:off x="3651850" y="1576025"/>
            <a:ext cx="4604775" cy="2851050"/>
          </a:xfrm>
          <a:prstGeom prst="rect">
            <a:avLst/>
          </a:prstGeom>
          <a:noFill/>
          <a:ln>
            <a:noFill/>
          </a:ln>
        </p:spPr>
      </p:pic>
      <p:pic>
        <p:nvPicPr>
          <p:cNvPr id="227" name="Google Shape;227;p27"/>
          <p:cNvPicPr preferRelativeResize="0"/>
          <p:nvPr/>
        </p:nvPicPr>
        <p:blipFill>
          <a:blip r:embed="rId4">
            <a:alphaModFix/>
          </a:blip>
          <a:stretch>
            <a:fillRect/>
          </a:stretch>
        </p:blipFill>
        <p:spPr>
          <a:xfrm>
            <a:off x="5751775" y="2571748"/>
            <a:ext cx="2450700" cy="6429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8"/>
          <p:cNvSpPr txBox="1">
            <a:spLocks noGrp="1"/>
          </p:cNvSpPr>
          <p:nvPr>
            <p:ph type="body" idx="1"/>
          </p:nvPr>
        </p:nvSpPr>
        <p:spPr>
          <a:xfrm>
            <a:off x="506875" y="1660075"/>
            <a:ext cx="3084300" cy="77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Luego tienes se tiene que dar click en “main”, lo que desplegará ciertas opciones</a:t>
            </a:r>
            <a:endParaRPr/>
          </a:p>
        </p:txBody>
      </p:sp>
      <p:pic>
        <p:nvPicPr>
          <p:cNvPr id="233" name="Google Shape;233;p28"/>
          <p:cNvPicPr preferRelativeResize="0"/>
          <p:nvPr/>
        </p:nvPicPr>
        <p:blipFill rotWithShape="1">
          <a:blip r:embed="rId3">
            <a:alphaModFix/>
          </a:blip>
          <a:srcRect t="20060" r="61930" b="26571"/>
          <a:stretch/>
        </p:blipFill>
        <p:spPr>
          <a:xfrm>
            <a:off x="4019200" y="753275"/>
            <a:ext cx="4006752" cy="3159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9"/>
          <p:cNvSpPr txBox="1">
            <a:spLocks noGrp="1"/>
          </p:cNvSpPr>
          <p:nvPr>
            <p:ph type="body" idx="1"/>
          </p:nvPr>
        </p:nvSpPr>
        <p:spPr>
          <a:xfrm>
            <a:off x="819150" y="1990725"/>
            <a:ext cx="28731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Finalmente tienes que ponerle un nombre a tu rama/branch, este caso se llama “pia”, y seleccionar y darle click a “Create branch:...”</a:t>
            </a:r>
            <a:endParaRPr/>
          </a:p>
        </p:txBody>
      </p:sp>
      <p:pic>
        <p:nvPicPr>
          <p:cNvPr id="239" name="Google Shape;239;p29"/>
          <p:cNvPicPr preferRelativeResize="0"/>
          <p:nvPr/>
        </p:nvPicPr>
        <p:blipFill rotWithShape="1">
          <a:blip r:embed="rId3">
            <a:alphaModFix/>
          </a:blip>
          <a:srcRect l="8620" t="35487" r="68823" b="30461"/>
          <a:stretch/>
        </p:blipFill>
        <p:spPr>
          <a:xfrm>
            <a:off x="4206649" y="863400"/>
            <a:ext cx="3921926" cy="3330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¿Qué es hacer un forking?</a:t>
            </a:r>
            <a:endParaRPr/>
          </a:p>
        </p:txBody>
      </p:sp>
      <p:sp>
        <p:nvSpPr>
          <p:cNvPr id="245" name="Google Shape;245;p30"/>
          <p:cNvSpPr txBox="1">
            <a:spLocks noGrp="1"/>
          </p:cNvSpPr>
          <p:nvPr>
            <p:ph type="body" idx="1"/>
          </p:nvPr>
        </p:nvSpPr>
        <p:spPr>
          <a:xfrm>
            <a:off x="819150" y="1517950"/>
            <a:ext cx="7505700" cy="24480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s-419" sz="1650">
                <a:solidFill>
                  <a:srgbClr val="0A0A23"/>
                </a:solidFill>
                <a:highlight>
                  <a:srgbClr val="FFFFFF"/>
                </a:highlight>
              </a:rPr>
              <a:t>Cuando nos gusta el repositorio de alguien y nos gustaría tenerlo en nuestra cuenta de GitHub, hacemos un fork o bifurcación para poder trabajar con él en forma separada.</a:t>
            </a:r>
            <a:endParaRPr sz="1650">
              <a:solidFill>
                <a:srgbClr val="0A0A23"/>
              </a:solidFill>
              <a:highlight>
                <a:srgbClr val="FFFFFF"/>
              </a:highlight>
            </a:endParaRPr>
          </a:p>
          <a:p>
            <a:pPr marL="0" lvl="0" indent="0" algn="l" rtl="0">
              <a:spcBef>
                <a:spcPts val="2500"/>
              </a:spcBef>
              <a:spcAft>
                <a:spcPts val="0"/>
              </a:spcAft>
              <a:buNone/>
            </a:pPr>
            <a:r>
              <a:rPr lang="es-419" sz="1650">
                <a:solidFill>
                  <a:srgbClr val="0A0A23"/>
                </a:solidFill>
                <a:highlight>
                  <a:srgbClr val="FFFFFF"/>
                </a:highlight>
              </a:rPr>
              <a:t>Cuando hacemos un fork de un repositorio, obtenemos una instancia de todo el repositorio con todo su historial. Luego, podemos hacer lo que queramos sin afectar la versión original.</a:t>
            </a:r>
            <a:endParaRPr sz="1650">
              <a:solidFill>
                <a:srgbClr val="0A0A23"/>
              </a:solidFill>
              <a:highlight>
                <a:srgbClr val="FFFFFF"/>
              </a:highlight>
            </a:endParaRPr>
          </a:p>
          <a:p>
            <a:pPr marL="0" lvl="0" indent="0" algn="l" rtl="0">
              <a:spcBef>
                <a:spcPts val="2500"/>
              </a:spcBef>
              <a:spcAft>
                <a:spcPts val="12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¿Qué es un pull request?</a:t>
            </a:r>
            <a:endParaRPr/>
          </a:p>
        </p:txBody>
      </p:sp>
      <p:sp>
        <p:nvSpPr>
          <p:cNvPr id="251" name="Google Shape;251;p31"/>
          <p:cNvSpPr txBox="1">
            <a:spLocks noGrp="1"/>
          </p:cNvSpPr>
          <p:nvPr>
            <p:ph type="body" idx="1"/>
          </p:nvPr>
        </p:nvSpPr>
        <p:spPr>
          <a:xfrm>
            <a:off x="859900" y="1517950"/>
            <a:ext cx="7505700" cy="742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sz="1650">
                <a:solidFill>
                  <a:srgbClr val="0A0A23"/>
                </a:solidFill>
                <a:highlight>
                  <a:srgbClr val="FFFFFF"/>
                </a:highlight>
              </a:rPr>
              <a:t>Los pull requests son la forma de contribuir a un proyecto grupal o de código abierto.</a:t>
            </a:r>
            <a:endParaRPr/>
          </a:p>
        </p:txBody>
      </p:sp>
      <p:pic>
        <p:nvPicPr>
          <p:cNvPr id="252" name="Google Shape;252;p31"/>
          <p:cNvPicPr preferRelativeResize="0"/>
          <p:nvPr/>
        </p:nvPicPr>
        <p:blipFill>
          <a:blip r:embed="rId3">
            <a:alphaModFix/>
          </a:blip>
          <a:stretch>
            <a:fillRect/>
          </a:stretch>
        </p:blipFill>
        <p:spPr>
          <a:xfrm>
            <a:off x="1472925" y="2078950"/>
            <a:ext cx="5836125" cy="2298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body" idx="1"/>
          </p:nvPr>
        </p:nvSpPr>
        <p:spPr>
          <a:xfrm>
            <a:off x="819150" y="189747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sz="1500">
                <a:solidFill>
                  <a:srgbClr val="292929"/>
                </a:solidFill>
                <a:highlight>
                  <a:srgbClr val="FFFFFF"/>
                </a:highlight>
              </a:rPr>
              <a:t>Es un sistema de control de versiones, es distribuido, es decir que múltiples personas pueden trabajar en equipo, es open source y también se adapta a todo tipo de proyectos desde pequeños hasta grandes, además, se pueden fusionar archivos, guarda una línea de tiempo a lo largo de todo el proyecto.</a:t>
            </a:r>
            <a:endParaRPr sz="1500">
              <a:solidFill>
                <a:srgbClr val="292929"/>
              </a:solidFill>
              <a:highlight>
                <a:srgbClr val="FFFFFF"/>
              </a:highlight>
            </a:endParaRPr>
          </a:p>
          <a:p>
            <a:pPr marL="0" lvl="0" indent="0" algn="l" rtl="0">
              <a:spcBef>
                <a:spcPts val="1200"/>
              </a:spcBef>
              <a:spcAft>
                <a:spcPts val="1200"/>
              </a:spcAft>
              <a:buNone/>
            </a:pPr>
            <a:r>
              <a:rPr lang="es-419" sz="1500">
                <a:solidFill>
                  <a:srgbClr val="292929"/>
                </a:solidFill>
                <a:highlight>
                  <a:srgbClr val="FFFFFF"/>
                </a:highlight>
              </a:rPr>
              <a:t>Es una plataforma de desarrollo colaborativo, o también llamada la red social de los desarrolladores donde se alojan los repositorios, el código se almacena de forma pública pero se puede hacer privado con una cuenta de pago.</a:t>
            </a:r>
            <a:endParaRPr sz="1200"/>
          </a:p>
        </p:txBody>
      </p:sp>
      <p:sp>
        <p:nvSpPr>
          <p:cNvPr id="136" name="Google Shape;136;p14"/>
          <p:cNvSpPr txBox="1">
            <a:spLocks noGrp="1"/>
          </p:cNvSpPr>
          <p:nvPr>
            <p:ph type="title"/>
          </p:nvPr>
        </p:nvSpPr>
        <p:spPr>
          <a:xfrm>
            <a:off x="956925" y="79047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¿Qué es?</a:t>
            </a:r>
            <a:endParaRPr/>
          </a:p>
        </p:txBody>
      </p:sp>
      <p:pic>
        <p:nvPicPr>
          <p:cNvPr id="137" name="Google Shape;137;p14"/>
          <p:cNvPicPr preferRelativeResize="0"/>
          <p:nvPr/>
        </p:nvPicPr>
        <p:blipFill>
          <a:blip r:embed="rId3">
            <a:alphaModFix/>
          </a:blip>
          <a:stretch>
            <a:fillRect/>
          </a:stretch>
        </p:blipFill>
        <p:spPr>
          <a:xfrm>
            <a:off x="6799500" y="314975"/>
            <a:ext cx="1430100" cy="1430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Unirse a un repositorio</a:t>
            </a:r>
            <a:endParaRPr/>
          </a:p>
        </p:txBody>
      </p:sp>
      <p:sp>
        <p:nvSpPr>
          <p:cNvPr id="258" name="Google Shape;258;p3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Pasos:</a:t>
            </a:r>
            <a:endParaRPr/>
          </a:p>
          <a:p>
            <a:pPr marL="457200" lvl="0" indent="-311150" algn="l" rtl="0">
              <a:spcBef>
                <a:spcPts val="1200"/>
              </a:spcBef>
              <a:spcAft>
                <a:spcPts val="0"/>
              </a:spcAft>
              <a:buSzPts val="1300"/>
              <a:buAutoNum type="arabicParenR"/>
            </a:pPr>
            <a:r>
              <a:rPr lang="es-419"/>
              <a:t>Fork del repositorio.</a:t>
            </a:r>
            <a:endParaRPr/>
          </a:p>
          <a:p>
            <a:pPr marL="457200" lvl="0" indent="-311150" algn="l" rtl="0">
              <a:spcBef>
                <a:spcPts val="0"/>
              </a:spcBef>
              <a:spcAft>
                <a:spcPts val="0"/>
              </a:spcAft>
              <a:buSzPts val="1300"/>
              <a:buAutoNum type="arabicParenR"/>
            </a:pPr>
            <a:r>
              <a:rPr lang="es-419"/>
              <a:t>Clonar el repositorio.</a:t>
            </a:r>
            <a:endParaRPr/>
          </a:p>
          <a:p>
            <a:pPr marL="457200" lvl="0" indent="-311150" algn="l" rtl="0">
              <a:spcBef>
                <a:spcPts val="0"/>
              </a:spcBef>
              <a:spcAft>
                <a:spcPts val="0"/>
              </a:spcAft>
              <a:buSzPts val="1300"/>
              <a:buAutoNum type="arabicParenR"/>
            </a:pPr>
            <a:r>
              <a:rPr lang="es-419"/>
              <a:t>Actualizar la rama master.</a:t>
            </a:r>
            <a:endParaRPr/>
          </a:p>
          <a:p>
            <a:pPr marL="457200" lvl="0" indent="-311150" algn="l" rtl="0">
              <a:spcBef>
                <a:spcPts val="0"/>
              </a:spcBef>
              <a:spcAft>
                <a:spcPts val="0"/>
              </a:spcAft>
              <a:buSzPts val="1300"/>
              <a:buAutoNum type="arabicParenR"/>
            </a:pPr>
            <a:r>
              <a:rPr lang="es-419"/>
              <a:t>Crear una rama.</a:t>
            </a:r>
            <a:endParaRPr/>
          </a:p>
          <a:p>
            <a:pPr marL="457200" lvl="0" indent="-311150" algn="l" rtl="0">
              <a:spcBef>
                <a:spcPts val="0"/>
              </a:spcBef>
              <a:spcAft>
                <a:spcPts val="0"/>
              </a:spcAft>
              <a:buSzPts val="1300"/>
              <a:buAutoNum type="arabicParenR"/>
            </a:pPr>
            <a:r>
              <a:rPr lang="es-419"/>
              <a:t>Actualizar los cambios.</a:t>
            </a:r>
            <a:endParaRPr/>
          </a:p>
          <a:p>
            <a:pPr marL="457200" lvl="0" indent="-311150" algn="l" rtl="0">
              <a:spcBef>
                <a:spcPts val="0"/>
              </a:spcBef>
              <a:spcAft>
                <a:spcPts val="0"/>
              </a:spcAft>
              <a:buSzPts val="1300"/>
              <a:buAutoNum type="arabicParenR"/>
            </a:pPr>
            <a:r>
              <a:rPr lang="es-419"/>
              <a:t>Hacer un Pull Request.</a:t>
            </a:r>
            <a:endParaRPr/>
          </a:p>
        </p:txBody>
      </p:sp>
      <p:pic>
        <p:nvPicPr>
          <p:cNvPr id="259" name="Google Shape;259;p32"/>
          <p:cNvPicPr preferRelativeResize="0"/>
          <p:nvPr/>
        </p:nvPicPr>
        <p:blipFill rotWithShape="1">
          <a:blip r:embed="rId3">
            <a:alphaModFix/>
          </a:blip>
          <a:srcRect l="73000" t="16113" r="2147" b="77489"/>
          <a:stretch/>
        </p:blipFill>
        <p:spPr>
          <a:xfrm>
            <a:off x="3767400" y="1928825"/>
            <a:ext cx="4440101" cy="642924"/>
          </a:xfrm>
          <a:prstGeom prst="rect">
            <a:avLst/>
          </a:prstGeom>
          <a:noFill/>
          <a:ln>
            <a:noFill/>
          </a:ln>
        </p:spPr>
      </p:pic>
      <p:sp>
        <p:nvSpPr>
          <p:cNvPr id="260" name="Google Shape;260;p32"/>
          <p:cNvSpPr/>
          <p:nvPr/>
        </p:nvSpPr>
        <p:spPr>
          <a:xfrm rot="5400000">
            <a:off x="7253125" y="1567175"/>
            <a:ext cx="281100" cy="442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1" name="Google Shape;261;p32"/>
          <p:cNvPicPr preferRelativeResize="0"/>
          <p:nvPr/>
        </p:nvPicPr>
        <p:blipFill rotWithShape="1">
          <a:blip r:embed="rId4">
            <a:alphaModFix/>
          </a:blip>
          <a:srcRect l="54052" t="12111" r="7933" b="69230"/>
          <a:stretch/>
        </p:blipFill>
        <p:spPr>
          <a:xfrm>
            <a:off x="3596375" y="3033850"/>
            <a:ext cx="4912051" cy="13561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Editar perfil</a:t>
            </a:r>
            <a:endParaRPr/>
          </a:p>
        </p:txBody>
      </p:sp>
      <p:sp>
        <p:nvSpPr>
          <p:cNvPr id="267" name="Google Shape;267;p33"/>
          <p:cNvSpPr txBox="1">
            <a:spLocks noGrp="1"/>
          </p:cNvSpPr>
          <p:nvPr>
            <p:ph type="body" idx="1"/>
          </p:nvPr>
        </p:nvSpPr>
        <p:spPr>
          <a:xfrm>
            <a:off x="819150" y="1990725"/>
            <a:ext cx="36219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Opciones:</a:t>
            </a:r>
            <a:endParaRPr/>
          </a:p>
          <a:p>
            <a:pPr marL="457200" lvl="0" indent="-311150" algn="l" rtl="0">
              <a:spcBef>
                <a:spcPts val="1200"/>
              </a:spcBef>
              <a:spcAft>
                <a:spcPts val="0"/>
              </a:spcAft>
              <a:buSzPts val="1300"/>
              <a:buChar char="-"/>
            </a:pPr>
            <a:r>
              <a:rPr lang="es-419"/>
              <a:t>Cambiar nombre de usuario.</a:t>
            </a:r>
            <a:endParaRPr/>
          </a:p>
          <a:p>
            <a:pPr marL="457200" lvl="0" indent="-311150" algn="l" rtl="0">
              <a:spcBef>
                <a:spcPts val="0"/>
              </a:spcBef>
              <a:spcAft>
                <a:spcPts val="0"/>
              </a:spcAft>
              <a:buSzPts val="1300"/>
              <a:buChar char="-"/>
            </a:pPr>
            <a:r>
              <a:rPr lang="es-419"/>
              <a:t>Agregar avatar/fotografía.</a:t>
            </a:r>
            <a:endParaRPr/>
          </a:p>
          <a:p>
            <a:pPr marL="457200" lvl="0" indent="-311150" algn="l" rtl="0">
              <a:spcBef>
                <a:spcPts val="0"/>
              </a:spcBef>
              <a:spcAft>
                <a:spcPts val="0"/>
              </a:spcAft>
              <a:buSzPts val="1300"/>
              <a:buChar char="-"/>
            </a:pPr>
            <a:r>
              <a:rPr lang="es-419"/>
              <a:t>Añadir biografía.</a:t>
            </a:r>
            <a:endParaRPr/>
          </a:p>
          <a:p>
            <a:pPr marL="457200" lvl="0" indent="-311150" algn="l" rtl="0">
              <a:spcBef>
                <a:spcPts val="0"/>
              </a:spcBef>
              <a:spcAft>
                <a:spcPts val="0"/>
              </a:spcAft>
              <a:buSzPts val="1300"/>
              <a:buChar char="-"/>
            </a:pPr>
            <a:r>
              <a:rPr lang="es-419"/>
              <a:t>Mostrar compañía.</a:t>
            </a:r>
            <a:endParaRPr/>
          </a:p>
          <a:p>
            <a:pPr marL="457200" lvl="0" indent="-311150" algn="l" rtl="0">
              <a:spcBef>
                <a:spcPts val="0"/>
              </a:spcBef>
              <a:spcAft>
                <a:spcPts val="0"/>
              </a:spcAft>
              <a:buSzPts val="1300"/>
              <a:buChar char="-"/>
            </a:pPr>
            <a:r>
              <a:rPr lang="es-419"/>
              <a:t>Mostrar ubicación.</a:t>
            </a:r>
            <a:endParaRPr/>
          </a:p>
          <a:p>
            <a:pPr marL="457200" lvl="0" indent="-311150" algn="l" rtl="0">
              <a:spcBef>
                <a:spcPts val="0"/>
              </a:spcBef>
              <a:spcAft>
                <a:spcPts val="0"/>
              </a:spcAft>
              <a:buSzPts val="1300"/>
              <a:buChar char="-"/>
            </a:pPr>
            <a:r>
              <a:rPr lang="es-419"/>
              <a:t>Mostrar website.</a:t>
            </a:r>
            <a:endParaRPr/>
          </a:p>
          <a:p>
            <a:pPr marL="457200" lvl="0" indent="-311150" algn="l" rtl="0">
              <a:spcBef>
                <a:spcPts val="0"/>
              </a:spcBef>
              <a:spcAft>
                <a:spcPts val="0"/>
              </a:spcAft>
              <a:buSzPts val="1300"/>
              <a:buChar char="-"/>
            </a:pPr>
            <a:r>
              <a:rPr lang="es-419"/>
              <a:t>Mostrar cuenta de Twitter.</a:t>
            </a:r>
            <a:endParaRPr/>
          </a:p>
        </p:txBody>
      </p:sp>
      <p:pic>
        <p:nvPicPr>
          <p:cNvPr id="268" name="Google Shape;268;p33"/>
          <p:cNvPicPr preferRelativeResize="0"/>
          <p:nvPr/>
        </p:nvPicPr>
        <p:blipFill rotWithShape="1">
          <a:blip r:embed="rId3">
            <a:alphaModFix/>
          </a:blip>
          <a:srcRect l="7617" t="17880" r="70761" b="13976"/>
          <a:stretch/>
        </p:blipFill>
        <p:spPr>
          <a:xfrm>
            <a:off x="4441100" y="0"/>
            <a:ext cx="2254502" cy="3996675"/>
          </a:xfrm>
          <a:prstGeom prst="rect">
            <a:avLst/>
          </a:prstGeom>
          <a:noFill/>
          <a:ln>
            <a:noFill/>
          </a:ln>
        </p:spPr>
      </p:pic>
      <p:pic>
        <p:nvPicPr>
          <p:cNvPr id="269" name="Google Shape;269;p33"/>
          <p:cNvPicPr preferRelativeResize="0"/>
          <p:nvPr/>
        </p:nvPicPr>
        <p:blipFill rotWithShape="1">
          <a:blip r:embed="rId4">
            <a:alphaModFix/>
          </a:blip>
          <a:srcRect l="8045" t="7884" r="70522" b="15569"/>
          <a:stretch/>
        </p:blipFill>
        <p:spPr>
          <a:xfrm>
            <a:off x="6695600" y="614075"/>
            <a:ext cx="2254498" cy="452942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4"/>
          <p:cNvSpPr txBox="1">
            <a:spLocks noGrp="1"/>
          </p:cNvSpPr>
          <p:nvPr>
            <p:ph type="title"/>
          </p:nvPr>
        </p:nvSpPr>
        <p:spPr>
          <a:xfrm>
            <a:off x="819150" y="2830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Conclusiones</a:t>
            </a:r>
            <a:endParaRPr/>
          </a:p>
        </p:txBody>
      </p:sp>
      <p:sp>
        <p:nvSpPr>
          <p:cNvPr id="275" name="Google Shape;275;p34"/>
          <p:cNvSpPr txBox="1">
            <a:spLocks noGrp="1"/>
          </p:cNvSpPr>
          <p:nvPr>
            <p:ph type="body" idx="1"/>
          </p:nvPr>
        </p:nvSpPr>
        <p:spPr>
          <a:xfrm>
            <a:off x="705025" y="928025"/>
            <a:ext cx="7505700" cy="3494400"/>
          </a:xfrm>
          <a:prstGeom prst="rect">
            <a:avLst/>
          </a:prstGeom>
        </p:spPr>
        <p:txBody>
          <a:bodyPr spcFirstLastPara="1" wrap="square" lIns="91425" tIns="91425" rIns="91425" bIns="91425" anchor="t" anchorCtr="0">
            <a:normAutofit lnSpcReduction="10000"/>
          </a:bodyPr>
          <a:lstStyle/>
          <a:p>
            <a:pPr marL="457200" lvl="0" indent="-304800" algn="l" rtl="0">
              <a:spcBef>
                <a:spcPts val="0"/>
              </a:spcBef>
              <a:spcAft>
                <a:spcPts val="0"/>
              </a:spcAft>
              <a:buSzPts val="1200"/>
              <a:buChar char="-"/>
            </a:pPr>
            <a:r>
              <a:rPr lang="es-419" sz="1200"/>
              <a:t>Paulo Ayala: En el mundo tan virtual en el que nos hemos topado últimamente, que se acrecentó aún más debido al confinamiento por la pandemia, es de vital importancia conocer herramientas que nos ayuden a hacer más ágil todo el trabajo que realizamos desde nuestras casas, cómo es el caso de Github, que nos permite, por ejemplo, trabajar de manera colaborativa de una forma más organizada debido al almacenamiento en repositorios y al control de versiones, así como colaborar en proyectos ajenos.</a:t>
            </a:r>
            <a:endParaRPr sz="1200"/>
          </a:p>
          <a:p>
            <a:pPr marL="457200" lvl="0" indent="-304800" algn="l" rtl="0">
              <a:spcBef>
                <a:spcPts val="0"/>
              </a:spcBef>
              <a:spcAft>
                <a:spcPts val="0"/>
              </a:spcAft>
              <a:buSzPts val="1200"/>
              <a:buChar char="-"/>
            </a:pPr>
            <a:r>
              <a:rPr lang="es-419" sz="1200"/>
              <a:t>Ana Sofía Brizuela: Me parece perfecto, y una gran idea, que haya páginas o programas en los que se pueda trabajar desde la lejanía de forma colaborativa. Ya que, muchas veces es complicado reunirte con todas las personas con las que tienes que hacer cierto trabajo y gracias a Github, entre otras, se vuelve más fácil el trabajo conjunto sin la necesidad de realmente estar reunidos. También está genial que se pueda trabajar con personas alrededor del mundo simultáneamente. Y después de investigar y ver Github me di cuenta que todo esta super bien organizado y comprensible.</a:t>
            </a:r>
            <a:endParaRPr sz="1200"/>
          </a:p>
          <a:p>
            <a:pPr marL="457200" lvl="0" indent="-304800" algn="l" rtl="0">
              <a:spcBef>
                <a:spcPts val="0"/>
              </a:spcBef>
              <a:spcAft>
                <a:spcPts val="0"/>
              </a:spcAft>
              <a:buSzPts val="1200"/>
              <a:buChar char="-"/>
            </a:pPr>
            <a:r>
              <a:rPr lang="es-419" sz="1200"/>
              <a:t>Paulina Monroy: Git y GitHub son dos herramientas complementarias que ofrecen grandes funcionalidades y ventajas a la hora de llevar a cabo proyectos.  Permiten colaborar sin la necesidad de modificar el archivo original desde un principio y así evitar errores. Durante esta tarea tuve algunas dificultades con el uso de git y github,al principio no entendía los lugares a donde me llevaban los botones,  pero pude solucionarlos viendo tutoriales en Youtube y navegando por la página. Estos programas me parecen muy interesantes y son muy útiles. </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Referencias</a:t>
            </a:r>
            <a:endParaRPr/>
          </a:p>
        </p:txBody>
      </p:sp>
      <p:sp>
        <p:nvSpPr>
          <p:cNvPr id="281" name="Google Shape;281;p35"/>
          <p:cNvSpPr txBox="1">
            <a:spLocks noGrp="1"/>
          </p:cNvSpPr>
          <p:nvPr>
            <p:ph type="body" idx="1"/>
          </p:nvPr>
        </p:nvSpPr>
        <p:spPr>
          <a:xfrm>
            <a:off x="819150" y="1591300"/>
            <a:ext cx="7505700" cy="24480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s-419" u="sng">
                <a:solidFill>
                  <a:schemeClr val="hlink"/>
                </a:solidFill>
                <a:hlinkClick r:id="rId3"/>
              </a:rPr>
              <a:t>https://conociendogithub.readthedocs.io/en/latest/data/dinamica-de-uso/</a:t>
            </a:r>
            <a:endParaRPr/>
          </a:p>
          <a:p>
            <a:pPr marL="457200" lvl="0" indent="-311150" algn="l" rtl="0">
              <a:spcBef>
                <a:spcPts val="0"/>
              </a:spcBef>
              <a:spcAft>
                <a:spcPts val="0"/>
              </a:spcAft>
              <a:buSzPts val="1300"/>
              <a:buChar char="●"/>
            </a:pPr>
            <a:r>
              <a:rPr lang="es-419" u="sng">
                <a:solidFill>
                  <a:schemeClr val="hlink"/>
                </a:solidFill>
                <a:hlinkClick r:id="rId4"/>
              </a:rPr>
              <a:t>https://www.youtube.com/watch?v=3XlZWpLwvvo</a:t>
            </a:r>
            <a:endParaRPr/>
          </a:p>
          <a:p>
            <a:pPr marL="457200" lvl="0" indent="-311150" algn="l" rtl="0">
              <a:spcBef>
                <a:spcPts val="0"/>
              </a:spcBef>
              <a:spcAft>
                <a:spcPts val="0"/>
              </a:spcAft>
              <a:buSzPts val="1300"/>
              <a:buChar char="●"/>
            </a:pPr>
            <a:r>
              <a:rPr lang="es-419" u="sng">
                <a:solidFill>
                  <a:schemeClr val="hlink"/>
                </a:solidFill>
                <a:hlinkClick r:id="rId5"/>
              </a:rPr>
              <a:t>https://www.freecodecamp.org/espanol/news/como-hacer-tu-primer-pull-request-en-github/</a:t>
            </a:r>
            <a:endParaRPr/>
          </a:p>
          <a:p>
            <a:pPr marL="457200" lvl="0" indent="-311150" algn="l" rtl="0">
              <a:spcBef>
                <a:spcPts val="0"/>
              </a:spcBef>
              <a:spcAft>
                <a:spcPts val="0"/>
              </a:spcAft>
              <a:buSzPts val="1300"/>
              <a:buChar char="●"/>
            </a:pPr>
            <a:r>
              <a:rPr lang="es-419" u="sng">
                <a:solidFill>
                  <a:schemeClr val="hlink"/>
                </a:solidFill>
                <a:hlinkClick r:id="rId5"/>
              </a:rPr>
              <a:t>https://www.freecodecamp.org/espanol/news/como-hacer-tu-primer-pull-request-en-github/</a:t>
            </a:r>
            <a:endParaRPr/>
          </a:p>
          <a:p>
            <a:pPr marL="457200" lvl="0" indent="-311150" algn="l" rtl="0">
              <a:spcBef>
                <a:spcPts val="0"/>
              </a:spcBef>
              <a:spcAft>
                <a:spcPts val="0"/>
              </a:spcAft>
              <a:buSzPts val="1300"/>
              <a:buChar char="●"/>
            </a:pPr>
            <a:r>
              <a:rPr lang="es-419" u="sng">
                <a:solidFill>
                  <a:schemeClr val="hlink"/>
                </a:solidFill>
                <a:hlinkClick r:id="rId6"/>
              </a:rPr>
              <a:t>https://desarrolloweb.com/manuales/manual-de-git.html</a:t>
            </a:r>
            <a:endParaRPr/>
          </a:p>
          <a:p>
            <a:pPr marL="457200" lvl="0" indent="-311150" algn="l" rtl="0">
              <a:spcBef>
                <a:spcPts val="0"/>
              </a:spcBef>
              <a:spcAft>
                <a:spcPts val="0"/>
              </a:spcAft>
              <a:buSzPts val="1300"/>
              <a:buChar char="●"/>
            </a:pPr>
            <a:r>
              <a:rPr lang="es-419" u="sng">
                <a:solidFill>
                  <a:schemeClr val="hlink"/>
                </a:solidFill>
                <a:hlinkClick r:id="rId7"/>
              </a:rPr>
              <a:t>https://developer.mozilla.org/es/docs/Learn/Common_questions/Using_Github_pages</a:t>
            </a:r>
            <a:endParaRPr/>
          </a:p>
          <a:p>
            <a:pPr marL="45720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¿Para qué sirve?</a:t>
            </a:r>
            <a:endParaRPr/>
          </a:p>
        </p:txBody>
      </p:sp>
      <p:sp>
        <p:nvSpPr>
          <p:cNvPr id="143" name="Google Shape;143;p15"/>
          <p:cNvSpPr txBox="1">
            <a:spLocks noGrp="1"/>
          </p:cNvSpPr>
          <p:nvPr>
            <p:ph type="body" idx="1"/>
          </p:nvPr>
        </p:nvSpPr>
        <p:spPr>
          <a:xfrm>
            <a:off x="819150" y="1677675"/>
            <a:ext cx="7505700" cy="276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s-419"/>
              <a:t>Crear repositorios y proyectos para trabajar de manera colaborativa o individual, poder mantenerlos públicos o privados según se requiera, y tenerlos almacenados en una nube a la que podemos acceder desde cualquier computadora en cualquier parte del mundo.</a:t>
            </a:r>
            <a:endParaRPr/>
          </a:p>
          <a:p>
            <a:pPr marL="457200" lvl="0" indent="-311150" algn="l" rtl="0">
              <a:spcBef>
                <a:spcPts val="0"/>
              </a:spcBef>
              <a:spcAft>
                <a:spcPts val="0"/>
              </a:spcAft>
              <a:buSzPts val="1300"/>
              <a:buChar char="-"/>
            </a:pPr>
            <a:r>
              <a:rPr lang="es-419"/>
              <a:t>Sirve, además, para ir subiendo versiones de un proyecto y poder mantener versiones pasadas vigentes en caso de que queramos retomarlas. A su vez, otra persona puede colaborar en esas versiones y seguir trabajando con ellas.</a:t>
            </a:r>
            <a:endParaRPr/>
          </a:p>
        </p:txBody>
      </p:sp>
      <p:pic>
        <p:nvPicPr>
          <p:cNvPr id="144" name="Google Shape;144;p15"/>
          <p:cNvPicPr preferRelativeResize="0"/>
          <p:nvPr/>
        </p:nvPicPr>
        <p:blipFill>
          <a:blip r:embed="rId3">
            <a:alphaModFix/>
          </a:blip>
          <a:stretch>
            <a:fillRect/>
          </a:stretch>
        </p:blipFill>
        <p:spPr>
          <a:xfrm>
            <a:off x="5262900" y="3484282"/>
            <a:ext cx="2870960" cy="9545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819150" y="4414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dirty="0"/>
              <a:t>Algunos comandos</a:t>
            </a:r>
            <a:endParaRPr dirty="0"/>
          </a:p>
        </p:txBody>
      </p:sp>
      <p:sp>
        <p:nvSpPr>
          <p:cNvPr id="150" name="Google Shape;150;p16"/>
          <p:cNvSpPr txBox="1">
            <a:spLocks noGrp="1"/>
          </p:cNvSpPr>
          <p:nvPr>
            <p:ph type="body" idx="1"/>
          </p:nvPr>
        </p:nvSpPr>
        <p:spPr>
          <a:xfrm>
            <a:off x="819150" y="1102175"/>
            <a:ext cx="7505700" cy="37290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s-419"/>
              <a:t>pwd : Para ubicarme en que directorio me encuentro</a:t>
            </a:r>
            <a:endParaRPr/>
          </a:p>
          <a:p>
            <a:pPr marL="0" lvl="0" indent="0" algn="l" rtl="0">
              <a:spcBef>
                <a:spcPts val="1200"/>
              </a:spcBef>
              <a:spcAft>
                <a:spcPts val="0"/>
              </a:spcAft>
              <a:buNone/>
            </a:pPr>
            <a:r>
              <a:rPr lang="es-419"/>
              <a:t>cd : Para situarse dentro del directorio</a:t>
            </a:r>
            <a:endParaRPr/>
          </a:p>
          <a:p>
            <a:pPr marL="0" lvl="0" indent="0" algn="l" rtl="0">
              <a:spcBef>
                <a:spcPts val="1200"/>
              </a:spcBef>
              <a:spcAft>
                <a:spcPts val="0"/>
              </a:spcAft>
              <a:buNone/>
            </a:pPr>
            <a:r>
              <a:rPr lang="es-419"/>
              <a:t>ls : Para listar todo lo que está dentro de donde nos situamos</a:t>
            </a:r>
            <a:endParaRPr/>
          </a:p>
          <a:p>
            <a:pPr marL="0" lvl="0" indent="0" algn="l" rtl="0">
              <a:spcBef>
                <a:spcPts val="1200"/>
              </a:spcBef>
              <a:spcAft>
                <a:spcPts val="0"/>
              </a:spcAft>
              <a:buNone/>
            </a:pPr>
            <a:r>
              <a:rPr lang="es-419"/>
              <a:t>ll : Para listar de una forma más grande</a:t>
            </a:r>
            <a:endParaRPr/>
          </a:p>
          <a:p>
            <a:pPr marL="0" lvl="0" indent="0" algn="l" rtl="0">
              <a:spcBef>
                <a:spcPts val="1200"/>
              </a:spcBef>
              <a:spcAft>
                <a:spcPts val="0"/>
              </a:spcAft>
              <a:buNone/>
            </a:pPr>
            <a:r>
              <a:rPr lang="es-419"/>
              <a:t>mkdir : Para crear directorios</a:t>
            </a:r>
            <a:endParaRPr/>
          </a:p>
          <a:p>
            <a:pPr marL="0" lvl="0" indent="0" algn="l" rtl="0">
              <a:spcBef>
                <a:spcPts val="1200"/>
              </a:spcBef>
              <a:spcAft>
                <a:spcPts val="0"/>
              </a:spcAft>
              <a:buNone/>
            </a:pPr>
            <a:r>
              <a:rPr lang="es-419"/>
              <a:t>touch : Para crear los ficheros archivos</a:t>
            </a:r>
            <a:endParaRPr/>
          </a:p>
          <a:p>
            <a:pPr marL="0" lvl="0" indent="0" algn="l" rtl="0">
              <a:spcBef>
                <a:spcPts val="1200"/>
              </a:spcBef>
              <a:spcAft>
                <a:spcPts val="0"/>
              </a:spcAft>
              <a:buNone/>
            </a:pPr>
            <a:r>
              <a:rPr lang="es-419"/>
              <a:t>git config --global user.name "Pia" :Para configurar Nombre que salen en los commits</a:t>
            </a:r>
            <a:endParaRPr/>
          </a:p>
          <a:p>
            <a:pPr marL="0" lvl="0" indent="0" algn="l" rtl="0">
              <a:spcBef>
                <a:spcPts val="1200"/>
              </a:spcBef>
              <a:spcAft>
                <a:spcPts val="0"/>
              </a:spcAft>
              <a:buNone/>
            </a:pPr>
            <a:r>
              <a:rPr lang="es-419"/>
              <a:t>git config --global user.email pepe.juan</a:t>
            </a:r>
            <a:r>
              <a:rPr lang="es-419" u="sng">
                <a:solidFill>
                  <a:schemeClr val="hlink"/>
                </a:solidFill>
                <a:hlinkClick r:id="rId3"/>
              </a:rPr>
              <a:t>@hotmail.com</a:t>
            </a:r>
            <a:r>
              <a:rPr lang="es-419"/>
              <a:t> :Para configurar Email que salen en los commits</a:t>
            </a:r>
            <a:endParaRPr/>
          </a:p>
          <a:p>
            <a:pPr marL="0" lvl="0" indent="0" algn="l" rtl="0">
              <a:spcBef>
                <a:spcPts val="1200"/>
              </a:spcBef>
              <a:spcAft>
                <a:spcPts val="0"/>
              </a:spcAft>
              <a:buNone/>
            </a:pPr>
            <a:r>
              <a:rPr lang="es-419"/>
              <a:t>git add . :Añadir todos los archivos para el commit</a:t>
            </a:r>
            <a:endParaRPr/>
          </a:p>
          <a:p>
            <a:pPr marL="0" lvl="0" indent="0" algn="l" rtl="0">
              <a:spcBef>
                <a:spcPts val="1200"/>
              </a:spcBef>
              <a:spcAft>
                <a:spcPts val="0"/>
              </a:spcAft>
              <a:buNone/>
            </a:pPr>
            <a:endParaRPr/>
          </a:p>
          <a:p>
            <a:pPr marL="0" lvl="0" indent="0" algn="l" rtl="0">
              <a:spcBef>
                <a:spcPts val="1200"/>
              </a:spcBef>
              <a:spcAft>
                <a:spcPts val="1200"/>
              </a:spcAft>
              <a:buNone/>
            </a:pPr>
            <a:r>
              <a:rPr lang="es-419"/>
              <a:t>	</a:t>
            </a:r>
            <a:endParaRPr/>
          </a:p>
        </p:txBody>
      </p:sp>
      <p:pic>
        <p:nvPicPr>
          <p:cNvPr id="151" name="Google Shape;151;p16"/>
          <p:cNvPicPr preferRelativeResize="0"/>
          <p:nvPr/>
        </p:nvPicPr>
        <p:blipFill>
          <a:blip r:embed="rId4">
            <a:alphaModFix/>
          </a:blip>
          <a:stretch>
            <a:fillRect/>
          </a:stretch>
        </p:blipFill>
        <p:spPr>
          <a:xfrm>
            <a:off x="5931350" y="532725"/>
            <a:ext cx="2160476" cy="21604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819150" y="53097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¿Qué es un repositorio?</a:t>
            </a:r>
            <a:endParaRPr/>
          </a:p>
        </p:txBody>
      </p:sp>
      <p:sp>
        <p:nvSpPr>
          <p:cNvPr id="157" name="Google Shape;157;p17"/>
          <p:cNvSpPr txBox="1">
            <a:spLocks noGrp="1"/>
          </p:cNvSpPr>
          <p:nvPr>
            <p:ph type="body" idx="1"/>
          </p:nvPr>
        </p:nvSpPr>
        <p:spPr>
          <a:xfrm>
            <a:off x="819150" y="118247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Un repositorio es como una carpeta para tu proyecto. El repositorio de tu proyecto contiene todos los archivos de tu repositorio y almacena el historial de revisión de cada archivo. También puedes debatir y administrar el trabajo de tu proyecto dentro del repositorio.</a:t>
            </a:r>
            <a:endParaRPr/>
          </a:p>
        </p:txBody>
      </p:sp>
      <p:pic>
        <p:nvPicPr>
          <p:cNvPr id="158" name="Google Shape;158;p17"/>
          <p:cNvPicPr preferRelativeResize="0"/>
          <p:nvPr/>
        </p:nvPicPr>
        <p:blipFill>
          <a:blip r:embed="rId3">
            <a:alphaModFix/>
          </a:blip>
          <a:stretch>
            <a:fillRect/>
          </a:stretch>
        </p:blipFill>
        <p:spPr>
          <a:xfrm>
            <a:off x="2565125" y="2367300"/>
            <a:ext cx="4013751" cy="21742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s-419" sz="1800" b="1" dirty="0">
                <a:solidFill>
                  <a:srgbClr val="404040"/>
                </a:solidFill>
                <a:highlight>
                  <a:srgbClr val="FCFCFC"/>
                </a:highlight>
              </a:rPr>
              <a:t>Manejo de repositorios</a:t>
            </a:r>
            <a:endParaRPr sz="1500" b="1" dirty="0">
              <a:solidFill>
                <a:srgbClr val="404040"/>
              </a:solidFill>
              <a:highlight>
                <a:srgbClr val="FCFCFC"/>
              </a:highlight>
            </a:endParaRPr>
          </a:p>
          <a:p>
            <a:pPr marL="0" lvl="0" indent="0" algn="l" rtl="0">
              <a:spcBef>
                <a:spcPts val="400"/>
              </a:spcBef>
              <a:spcAft>
                <a:spcPts val="0"/>
              </a:spcAft>
              <a:buNone/>
            </a:pPr>
            <a:r>
              <a:rPr lang="es-419" dirty="0"/>
              <a:t>Creación de repositorios</a:t>
            </a:r>
            <a:endParaRPr dirty="0"/>
          </a:p>
        </p:txBody>
      </p:sp>
      <p:sp>
        <p:nvSpPr>
          <p:cNvPr id="164" name="Google Shape;164;p18"/>
          <p:cNvSpPr txBox="1">
            <a:spLocks noGrp="1"/>
          </p:cNvSpPr>
          <p:nvPr>
            <p:ph type="body" idx="1"/>
          </p:nvPr>
        </p:nvSpPr>
        <p:spPr>
          <a:xfrm>
            <a:off x="819150" y="1990725"/>
            <a:ext cx="31443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solidFill>
                  <a:srgbClr val="404040"/>
                </a:solidFill>
                <a:highlight>
                  <a:srgbClr val="FCFCFC"/>
                </a:highlight>
              </a:rPr>
              <a:t>Para crear un repositorio en GitHub, solo hay que seleccionar el botón “+”/”New repository”, de la barra de herramientas, habiendo entrado a GitHub con tu cuenta:</a:t>
            </a:r>
            <a:endParaRPr>
              <a:solidFill>
                <a:srgbClr val="404040"/>
              </a:solidFill>
              <a:highlight>
                <a:srgbClr val="FCFCFC"/>
              </a:highlight>
            </a:endParaRPr>
          </a:p>
          <a:p>
            <a:pPr marL="0" lvl="0" indent="0" algn="l" rtl="0">
              <a:spcBef>
                <a:spcPts val="1200"/>
              </a:spcBef>
              <a:spcAft>
                <a:spcPts val="1200"/>
              </a:spcAft>
              <a:buNone/>
            </a:pPr>
            <a:endParaRPr sz="1200">
              <a:solidFill>
                <a:srgbClr val="404040"/>
              </a:solidFill>
              <a:highlight>
                <a:srgbClr val="FCFCFC"/>
              </a:highlight>
              <a:latin typeface="Arial"/>
              <a:ea typeface="Arial"/>
              <a:cs typeface="Arial"/>
              <a:sym typeface="Arial"/>
            </a:endParaRPr>
          </a:p>
        </p:txBody>
      </p:sp>
      <p:pic>
        <p:nvPicPr>
          <p:cNvPr id="165" name="Google Shape;165;p18"/>
          <p:cNvPicPr preferRelativeResize="0"/>
          <p:nvPr/>
        </p:nvPicPr>
        <p:blipFill rotWithShape="1">
          <a:blip r:embed="rId3">
            <a:alphaModFix/>
          </a:blip>
          <a:srcRect l="64020" t="8866" r="1115" b="52194"/>
          <a:stretch/>
        </p:blipFill>
        <p:spPr>
          <a:xfrm>
            <a:off x="4287800" y="1760600"/>
            <a:ext cx="3965361" cy="2489900"/>
          </a:xfrm>
          <a:prstGeom prst="rect">
            <a:avLst/>
          </a:prstGeom>
          <a:noFill/>
          <a:ln>
            <a:noFill/>
          </a:ln>
        </p:spPr>
      </p:pic>
      <p:sp>
        <p:nvSpPr>
          <p:cNvPr id="166" name="Google Shape;166;p18"/>
          <p:cNvSpPr txBox="1"/>
          <p:nvPr/>
        </p:nvSpPr>
        <p:spPr>
          <a:xfrm>
            <a:off x="7123675" y="197700"/>
            <a:ext cx="20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9"/>
          <p:cNvSpPr txBox="1">
            <a:spLocks noGrp="1"/>
          </p:cNvSpPr>
          <p:nvPr>
            <p:ph type="body" idx="1"/>
          </p:nvPr>
        </p:nvSpPr>
        <p:spPr>
          <a:xfrm>
            <a:off x="726475" y="489375"/>
            <a:ext cx="7505700" cy="1052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419"/>
              <a:t>Ahora habrá datos:</a:t>
            </a:r>
            <a:endParaRPr/>
          </a:p>
          <a:p>
            <a:pPr marL="457200" lvl="0" indent="-311150" algn="l" rtl="0">
              <a:spcBef>
                <a:spcPts val="1200"/>
              </a:spcBef>
              <a:spcAft>
                <a:spcPts val="0"/>
              </a:spcAft>
              <a:buSzPts val="1300"/>
              <a:buChar char="●"/>
            </a:pPr>
            <a:r>
              <a:rPr lang="es-419"/>
              <a:t>Nombre del repositorio </a:t>
            </a:r>
            <a:endParaRPr/>
          </a:p>
          <a:p>
            <a:pPr marL="457200" lvl="0" indent="-311150" algn="l" rtl="0">
              <a:spcBef>
                <a:spcPts val="0"/>
              </a:spcBef>
              <a:spcAft>
                <a:spcPts val="0"/>
              </a:spcAft>
              <a:buSzPts val="1300"/>
              <a:buChar char="●"/>
            </a:pPr>
            <a:r>
              <a:rPr lang="es-419"/>
              <a:t>Descripción del repositorio (opcional)</a:t>
            </a:r>
            <a:endParaRPr/>
          </a:p>
        </p:txBody>
      </p:sp>
      <p:pic>
        <p:nvPicPr>
          <p:cNvPr id="172" name="Google Shape;172;p19"/>
          <p:cNvPicPr preferRelativeResize="0"/>
          <p:nvPr/>
        </p:nvPicPr>
        <p:blipFill rotWithShape="1">
          <a:blip r:embed="rId3">
            <a:alphaModFix/>
          </a:blip>
          <a:srcRect l="20887" t="19548" r="16666" b="36884"/>
          <a:stretch/>
        </p:blipFill>
        <p:spPr>
          <a:xfrm>
            <a:off x="1078650" y="1643450"/>
            <a:ext cx="6693748" cy="262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0"/>
          <p:cNvSpPr txBox="1">
            <a:spLocks noGrp="1"/>
          </p:cNvSpPr>
          <p:nvPr>
            <p:ph type="body" idx="1"/>
          </p:nvPr>
        </p:nvSpPr>
        <p:spPr>
          <a:xfrm>
            <a:off x="819150" y="1031800"/>
            <a:ext cx="7505700" cy="3814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Se elige una visibilidad de repositorio.</a:t>
            </a:r>
            <a:endParaRPr/>
          </a:p>
        </p:txBody>
      </p:sp>
      <p:pic>
        <p:nvPicPr>
          <p:cNvPr id="178" name="Google Shape;178;p20"/>
          <p:cNvPicPr preferRelativeResize="0"/>
          <p:nvPr/>
        </p:nvPicPr>
        <p:blipFill rotWithShape="1">
          <a:blip r:embed="rId3">
            <a:alphaModFix/>
          </a:blip>
          <a:srcRect t="20306"/>
          <a:stretch/>
        </p:blipFill>
        <p:spPr>
          <a:xfrm>
            <a:off x="819150" y="1569300"/>
            <a:ext cx="7143750" cy="2292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body" idx="1"/>
          </p:nvPr>
        </p:nvSpPr>
        <p:spPr>
          <a:xfrm>
            <a:off x="819150" y="487150"/>
            <a:ext cx="7505700" cy="395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t>En la misma creación del repositorio, se nos da la opción, en “Add .gitinore”, de seleccionar un lenguaje de programación para integrarlo a este.</a:t>
            </a:r>
            <a:endParaRPr/>
          </a:p>
        </p:txBody>
      </p:sp>
      <p:pic>
        <p:nvPicPr>
          <p:cNvPr id="184" name="Google Shape;184;p21"/>
          <p:cNvPicPr preferRelativeResize="0"/>
          <p:nvPr/>
        </p:nvPicPr>
        <p:blipFill rotWithShape="1">
          <a:blip r:embed="rId3">
            <a:alphaModFix/>
          </a:blip>
          <a:srcRect l="25440" t="40638" r="38535" b="13674"/>
          <a:stretch/>
        </p:blipFill>
        <p:spPr>
          <a:xfrm>
            <a:off x="328550" y="1100100"/>
            <a:ext cx="4475074" cy="3192526"/>
          </a:xfrm>
          <a:prstGeom prst="rect">
            <a:avLst/>
          </a:prstGeom>
          <a:noFill/>
          <a:ln>
            <a:noFill/>
          </a:ln>
        </p:spPr>
      </p:pic>
      <p:pic>
        <p:nvPicPr>
          <p:cNvPr id="185" name="Google Shape;185;p21"/>
          <p:cNvPicPr preferRelativeResize="0"/>
          <p:nvPr/>
        </p:nvPicPr>
        <p:blipFill rotWithShape="1">
          <a:blip r:embed="rId4">
            <a:alphaModFix/>
          </a:blip>
          <a:srcRect l="24396" t="31091" r="37901" b="9138"/>
          <a:stretch/>
        </p:blipFill>
        <p:spPr>
          <a:xfrm>
            <a:off x="4833675" y="1100100"/>
            <a:ext cx="3743976" cy="3338650"/>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1292</Words>
  <Application>Microsoft Office PowerPoint</Application>
  <PresentationFormat>Presentación en pantalla (16:9)</PresentationFormat>
  <Paragraphs>80</Paragraphs>
  <Slides>23</Slides>
  <Notes>23</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23</vt:i4>
      </vt:variant>
    </vt:vector>
  </HeadingPairs>
  <TitlesOfParts>
    <vt:vector size="27" baseType="lpstr">
      <vt:lpstr>Arial</vt:lpstr>
      <vt:lpstr>Nunito</vt:lpstr>
      <vt:lpstr>Calibri</vt:lpstr>
      <vt:lpstr>Shift</vt:lpstr>
      <vt:lpstr>Guía de Github</vt:lpstr>
      <vt:lpstr>¿Qué es?</vt:lpstr>
      <vt:lpstr>¿Para qué sirve?</vt:lpstr>
      <vt:lpstr>Algunos comandos</vt:lpstr>
      <vt:lpstr>¿Qué es un repositorio?</vt:lpstr>
      <vt:lpstr>Manejo de repositorios Creación de repositorios</vt:lpstr>
      <vt:lpstr>Presentación de PowerPoint</vt:lpstr>
      <vt:lpstr>Presentación de PowerPoint</vt:lpstr>
      <vt:lpstr>Presentación de PowerPoint</vt:lpstr>
      <vt:lpstr>Presentación de PowerPoint</vt:lpstr>
      <vt:lpstr>Describir el proyecto a más detalle</vt:lpstr>
      <vt:lpstr>Presentación de PowerPoint</vt:lpstr>
      <vt:lpstr>Presentación de PowerPoint</vt:lpstr>
      <vt:lpstr>¿Qué es una branch?</vt:lpstr>
      <vt:lpstr>Creación de una branch</vt:lpstr>
      <vt:lpstr>Presentación de PowerPoint</vt:lpstr>
      <vt:lpstr>Presentación de PowerPoint</vt:lpstr>
      <vt:lpstr>¿Qué es hacer un forking?</vt:lpstr>
      <vt:lpstr>¿Qué es un pull request?</vt:lpstr>
      <vt:lpstr>Unirse a un repositorio</vt:lpstr>
      <vt:lpstr>Editar perfil</vt:lpstr>
      <vt:lpstr>Conclusiones</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Guía de Github</dc:title>
  <dc:creator>RAQUEL</dc:creator>
  <cp:lastModifiedBy>Paulina Monroy</cp:lastModifiedBy>
  <cp:revision>1</cp:revision>
  <dcterms:modified xsi:type="dcterms:W3CDTF">2021-08-22T21:35:30Z</dcterms:modified>
</cp:coreProperties>
</file>